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Halant"/>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0f95cf3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50f95cf31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04f0c4cd1f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g304f0c4cd1f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50f95cf312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50f95cf312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0f95cf312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50f95cf312_0_29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0f95cf312_0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350f95cf312_0_3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0f95cf312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0f95cf312_0_1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0f95cf312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350f95cf312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04f0c4cd1f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304f0c4cd1f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50f95cf312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g350f95cf312_0_2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04f0c4cd1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g304f0c4cd1f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0.jpg"/><Relationship Id="rId5"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txBox="1"/>
          <p:nvPr/>
        </p:nvSpPr>
        <p:spPr>
          <a:xfrm>
            <a:off x="2104132" y="1519989"/>
            <a:ext cx="7040100" cy="16125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400">
                <a:solidFill>
                  <a:srgbClr val="231F20"/>
                </a:solidFill>
                <a:latin typeface="Halant"/>
                <a:ea typeface="Halant"/>
                <a:cs typeface="Halant"/>
                <a:sym typeface="Halant"/>
              </a:rPr>
              <a:t>SOCIAL &amp; ECONOMIC DEVELOPMENT</a:t>
            </a:r>
            <a:endParaRPr sz="5400"/>
          </a:p>
        </p:txBody>
      </p:sp>
      <p:sp>
        <p:nvSpPr>
          <p:cNvPr id="65" name="Google Shape;65;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6" name="Google Shape;66;p13"/>
          <p:cNvSpPr txBox="1"/>
          <p:nvPr/>
        </p:nvSpPr>
        <p:spPr>
          <a:xfrm>
            <a:off x="2300376" y="3086754"/>
            <a:ext cx="6312600" cy="44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 </a:t>
            </a:r>
            <a:r>
              <a:rPr lang="en" sz="2900">
                <a:solidFill>
                  <a:srgbClr val="231F20"/>
                </a:solidFill>
                <a:latin typeface="Inter"/>
                <a:ea typeface="Inter"/>
                <a:cs typeface="Inter"/>
                <a:sym typeface="Inter"/>
              </a:rPr>
              <a:t>10: A New Global World</a:t>
            </a:r>
            <a:endParaRPr sz="700"/>
          </a:p>
        </p:txBody>
      </p:sp>
      <p:sp>
        <p:nvSpPr>
          <p:cNvPr id="67" name="Google Shape;67;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8" name="Google Shape;68;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9" name="Google Shape;69;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70" name="Google Shape;70;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2"/>
          <p:cNvSpPr txBox="1"/>
          <p:nvPr/>
        </p:nvSpPr>
        <p:spPr>
          <a:xfrm>
            <a:off x="545950" y="1155600"/>
            <a:ext cx="4464000" cy="3401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Using the provided instructions, complete the Social &amp; Economic Development page in your UN Country Research Report.</a:t>
            </a:r>
            <a:endParaRPr sz="2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You will include statistics based on your specific country, analyze the progress of 2 SDGs in your country, and summarize a case study about a country in your region.</a:t>
            </a:r>
            <a:endParaRPr sz="2000">
              <a:solidFill>
                <a:schemeClr val="dk1"/>
              </a:solidFill>
              <a:latin typeface="Inter"/>
              <a:ea typeface="Inter"/>
              <a:cs typeface="Inter"/>
              <a:sym typeface="Inter"/>
            </a:endParaRPr>
          </a:p>
          <a:p>
            <a:pPr indent="0" lvl="0" marL="0" rtl="0" algn="l">
              <a:spcBef>
                <a:spcPts val="0"/>
              </a:spcBef>
              <a:spcAft>
                <a:spcPts val="0"/>
              </a:spcAft>
              <a:buNone/>
            </a:pPr>
            <a:r>
              <a:t/>
            </a:r>
            <a:endParaRPr sz="2100">
              <a:solidFill>
                <a:schemeClr val="dk1"/>
              </a:solidFill>
              <a:latin typeface="Inter"/>
              <a:ea typeface="Inter"/>
              <a:cs typeface="Inter"/>
              <a:sym typeface="Inter"/>
            </a:endParaRPr>
          </a:p>
        </p:txBody>
      </p:sp>
      <p:sp>
        <p:nvSpPr>
          <p:cNvPr id="260" name="Google Shape;260;p22"/>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1" name="Google Shape;261;p22"/>
          <p:cNvGrpSpPr/>
          <p:nvPr/>
        </p:nvGrpSpPr>
        <p:grpSpPr>
          <a:xfrm>
            <a:off x="-127008" y="4615004"/>
            <a:ext cx="9398022" cy="468724"/>
            <a:chOff x="204" y="0"/>
            <a:chExt cx="25061391" cy="1249931"/>
          </a:xfrm>
        </p:grpSpPr>
        <p:grpSp>
          <p:nvGrpSpPr>
            <p:cNvPr id="262" name="Google Shape;262;p22"/>
            <p:cNvGrpSpPr/>
            <p:nvPr/>
          </p:nvGrpSpPr>
          <p:grpSpPr>
            <a:xfrm rot="5400000">
              <a:off x="12002369" y="-11663474"/>
              <a:ext cx="1249931" cy="24576878"/>
              <a:chOff x="0" y="-38100"/>
              <a:chExt cx="246900" cy="4854692"/>
            </a:xfrm>
          </p:grpSpPr>
          <p:sp>
            <p:nvSpPr>
              <p:cNvPr id="263" name="Google Shape;263;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4" name="Google Shape;264;p2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5" name="Google Shape;265;p2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66" name="Google Shape;266;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7" name="Google Shape;267;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68" name="Google Shape;268;p22"/>
          <p:cNvGrpSpPr/>
          <p:nvPr/>
        </p:nvGrpSpPr>
        <p:grpSpPr>
          <a:xfrm>
            <a:off x="7929578" y="-49020"/>
            <a:ext cx="781313" cy="885635"/>
            <a:chOff x="0" y="-130721"/>
            <a:chExt cx="2083500" cy="2361695"/>
          </a:xfrm>
        </p:grpSpPr>
        <p:grpSp>
          <p:nvGrpSpPr>
            <p:cNvPr id="269" name="Google Shape;269;p22"/>
            <p:cNvGrpSpPr/>
            <p:nvPr/>
          </p:nvGrpSpPr>
          <p:grpSpPr>
            <a:xfrm>
              <a:off x="75599" y="-130721"/>
              <a:ext cx="1932614" cy="2361695"/>
              <a:chOff x="0" y="-47625"/>
              <a:chExt cx="704100" cy="860425"/>
            </a:xfrm>
          </p:grpSpPr>
          <p:sp>
            <p:nvSpPr>
              <p:cNvPr id="270" name="Google Shape;270;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71" name="Google Shape;271;p2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2" name="Google Shape;272;p2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9</a:t>
              </a:r>
              <a:endParaRPr sz="700">
                <a:solidFill>
                  <a:schemeClr val="lt1"/>
                </a:solidFill>
              </a:endParaRPr>
            </a:p>
          </p:txBody>
        </p:sp>
      </p:grpSp>
      <p:sp>
        <p:nvSpPr>
          <p:cNvPr id="273" name="Google Shape;273;p22"/>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74" name="Google Shape;274;p22"/>
          <p:cNvSpPr txBox="1"/>
          <p:nvPr/>
        </p:nvSpPr>
        <p:spPr>
          <a:xfrm>
            <a:off x="1276990" y="438150"/>
            <a:ext cx="6590100" cy="585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800">
                <a:solidFill>
                  <a:srgbClr val="231F20"/>
                </a:solidFill>
                <a:latin typeface="Halant"/>
                <a:ea typeface="Halant"/>
                <a:cs typeface="Halant"/>
                <a:sym typeface="Halant"/>
              </a:rPr>
              <a:t>UN RESEARCH REPORT</a:t>
            </a:r>
            <a:endParaRPr sz="300"/>
          </a:p>
        </p:txBody>
      </p:sp>
      <p:pic>
        <p:nvPicPr>
          <p:cNvPr id="275" name="Google Shape;275;p22" title="UN Country Research Portfolio (1).jpg"/>
          <p:cNvPicPr preferRelativeResize="0"/>
          <p:nvPr/>
        </p:nvPicPr>
        <p:blipFill>
          <a:blip r:embed="rId4">
            <a:alphaModFix/>
          </a:blip>
          <a:stretch>
            <a:fillRect/>
          </a:stretch>
        </p:blipFill>
        <p:spPr>
          <a:xfrm>
            <a:off x="5445250" y="1023151"/>
            <a:ext cx="2484324" cy="3215013"/>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Why might rapid economic growth not always lead to improved living conditions for everyone?</a:t>
            </a:r>
            <a:endParaRPr sz="2500">
              <a:solidFill>
                <a:srgbClr val="231F20"/>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397800" y="2097113"/>
            <a:ext cx="3976200" cy="1293000"/>
          </a:xfrm>
          <a:prstGeom prst="rect">
            <a:avLst/>
          </a:prstGeom>
          <a:noFill/>
          <a:ln cap="flat" cmpd="sng" w="19050">
            <a:solidFill>
              <a:srgbClr val="6484F3"/>
            </a:solidFill>
            <a:prstDash val="solid"/>
            <a:round/>
            <a:headEnd len="sm" w="sm" type="none"/>
            <a:tailEnd len="sm" w="sm" type="none"/>
          </a:ln>
        </p:spPr>
        <p:txBody>
          <a:bodyPr anchorCtr="0" anchor="t" bIns="0" lIns="0" spcFirstLastPara="1" rIns="0" wrap="square" tIns="0">
            <a:spAutoFit/>
          </a:bodyPr>
          <a:lstStyle/>
          <a:p>
            <a:pPr indent="0" lvl="0" marL="0" rtl="0" algn="ctr">
              <a:spcBef>
                <a:spcPts val="0"/>
              </a:spcBef>
              <a:spcAft>
                <a:spcPts val="0"/>
              </a:spcAft>
              <a:buNone/>
            </a:pPr>
            <a:r>
              <a:rPr b="1" lang="en" sz="2100">
                <a:solidFill>
                  <a:schemeClr val="dk1"/>
                </a:solidFill>
                <a:latin typeface="Inter"/>
                <a:ea typeface="Inter"/>
                <a:cs typeface="Inter"/>
                <a:sym typeface="Inter"/>
              </a:rPr>
              <a:t>SOCIAL DEVELOPMENT</a:t>
            </a:r>
            <a:endParaRPr b="1" sz="2100">
              <a:solidFill>
                <a:schemeClr val="dk1"/>
              </a:solidFill>
              <a:latin typeface="Inter"/>
              <a:ea typeface="Inter"/>
              <a:cs typeface="Inter"/>
              <a:sym typeface="Inter"/>
            </a:endParaRPr>
          </a:p>
          <a:p>
            <a:pPr indent="0" lvl="0" marL="0" rtl="0" algn="ctr">
              <a:spcBef>
                <a:spcPts val="0"/>
              </a:spcBef>
              <a:spcAft>
                <a:spcPts val="0"/>
              </a:spcAft>
              <a:buNone/>
            </a:pPr>
            <a:r>
              <a:rPr i="1" lang="en" sz="2100">
                <a:solidFill>
                  <a:schemeClr val="dk1"/>
                </a:solidFill>
                <a:latin typeface="Inter"/>
                <a:ea typeface="Inter"/>
                <a:cs typeface="Inter"/>
                <a:sym typeface="Inter"/>
              </a:rPr>
              <a:t>Improving the quality of life through healthcare, education, social services, and equity.</a:t>
            </a:r>
            <a:endParaRPr i="1" sz="2100">
              <a:solidFill>
                <a:schemeClr val="dk1"/>
              </a:solidFill>
              <a:latin typeface="Inter"/>
              <a:ea typeface="Inter"/>
              <a:cs typeface="Inter"/>
              <a:sym typeface="Inter"/>
            </a:endParaRPr>
          </a:p>
        </p:txBody>
      </p:sp>
      <p:sp>
        <p:nvSpPr>
          <p:cNvPr id="96" name="Google Shape;96;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04" name="Google Shape;104;p15"/>
          <p:cNvGrpSpPr/>
          <p:nvPr/>
        </p:nvGrpSpPr>
        <p:grpSpPr>
          <a:xfrm>
            <a:off x="7929578" y="-49020"/>
            <a:ext cx="781313" cy="885635"/>
            <a:chOff x="0" y="-130721"/>
            <a:chExt cx="2083500" cy="2361695"/>
          </a:xfrm>
        </p:grpSpPr>
        <p:grpSp>
          <p:nvGrpSpPr>
            <p:cNvPr id="105" name="Google Shape;105;p15"/>
            <p:cNvGrpSpPr/>
            <p:nvPr/>
          </p:nvGrpSpPr>
          <p:grpSpPr>
            <a:xfrm>
              <a:off x="75599" y="-130721"/>
              <a:ext cx="1932614" cy="2361695"/>
              <a:chOff x="0" y="-47625"/>
              <a:chExt cx="704100" cy="860425"/>
            </a:xfrm>
          </p:grpSpPr>
          <p:sp>
            <p:nvSpPr>
              <p:cNvPr id="106" name="Google Shape;106;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7" name="Google Shape;107;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8" name="Google Shape;108;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09" name="Google Shape;109;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10" name="Google Shape;110;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DEVELOPMENT</a:t>
            </a:r>
            <a:endParaRPr sz="700"/>
          </a:p>
        </p:txBody>
      </p:sp>
      <p:sp>
        <p:nvSpPr>
          <p:cNvPr id="111" name="Google Shape;111;p15"/>
          <p:cNvSpPr txBox="1"/>
          <p:nvPr/>
        </p:nvSpPr>
        <p:spPr>
          <a:xfrm>
            <a:off x="4736950" y="1460400"/>
            <a:ext cx="3976200" cy="2586000"/>
          </a:xfrm>
          <a:prstGeom prst="rect">
            <a:avLst/>
          </a:prstGeom>
          <a:noFill/>
          <a:ln cap="flat" cmpd="sng" w="19050">
            <a:solidFill>
              <a:srgbClr val="E95C3D"/>
            </a:solidFill>
            <a:prstDash val="solid"/>
            <a:round/>
            <a:headEnd len="sm" w="sm" type="none"/>
            <a:tailEnd len="sm" w="sm" type="none"/>
          </a:ln>
        </p:spPr>
        <p:txBody>
          <a:bodyPr anchorCtr="0" anchor="t" bIns="0" lIns="0" spcFirstLastPara="1" rIns="0" wrap="square" tIns="0">
            <a:spAutoFit/>
          </a:bodyPr>
          <a:lstStyle/>
          <a:p>
            <a:pPr indent="0" lvl="0" marL="0" rtl="0" algn="ctr">
              <a:spcBef>
                <a:spcPts val="0"/>
              </a:spcBef>
              <a:spcAft>
                <a:spcPts val="0"/>
              </a:spcAft>
              <a:buNone/>
            </a:pPr>
            <a:r>
              <a:rPr b="1" lang="en" sz="2100">
                <a:solidFill>
                  <a:schemeClr val="dk1"/>
                </a:solidFill>
                <a:latin typeface="Inter"/>
                <a:ea typeface="Inter"/>
                <a:cs typeface="Inter"/>
                <a:sym typeface="Inter"/>
              </a:rPr>
              <a:t>ECONOMIC DEVELOPMENT</a:t>
            </a:r>
            <a:endParaRPr b="1" sz="2100">
              <a:solidFill>
                <a:schemeClr val="dk1"/>
              </a:solidFill>
              <a:latin typeface="Inter"/>
              <a:ea typeface="Inter"/>
              <a:cs typeface="Inter"/>
              <a:sym typeface="Inter"/>
            </a:endParaRPr>
          </a:p>
          <a:p>
            <a:pPr indent="0" lvl="0" marL="0" rtl="0" algn="ctr">
              <a:spcBef>
                <a:spcPts val="0"/>
              </a:spcBef>
              <a:spcAft>
                <a:spcPts val="0"/>
              </a:spcAft>
              <a:buNone/>
            </a:pPr>
            <a:r>
              <a:rPr i="1" lang="en" sz="2100">
                <a:solidFill>
                  <a:schemeClr val="dk1"/>
                </a:solidFill>
                <a:latin typeface="Inter"/>
                <a:ea typeface="Inter"/>
                <a:cs typeface="Inter"/>
                <a:sym typeface="Inter"/>
              </a:rPr>
              <a:t>Improvement of financial health and productivity through funding for infrastructure, increased job opportunities, and other policies that encourage economic growth.</a:t>
            </a:r>
            <a:endParaRPr i="1" sz="21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6"/>
          <p:cNvSpPr txBox="1"/>
          <p:nvPr/>
        </p:nvSpPr>
        <p:spPr>
          <a:xfrm>
            <a:off x="489600" y="1468275"/>
            <a:ext cx="8164800" cy="2909100"/>
          </a:xfrm>
          <a:prstGeom prst="rect">
            <a:avLst/>
          </a:prstGeom>
          <a:noFill/>
          <a:ln>
            <a:noFill/>
          </a:ln>
        </p:spPr>
        <p:txBody>
          <a:bodyPr anchorCtr="0" anchor="t" bIns="0" lIns="0" spcFirstLastPara="1" rIns="0" wrap="square" tIns="0">
            <a:spAutoFit/>
          </a:bodyPr>
          <a:lstStyle/>
          <a:p>
            <a:pPr indent="-361950" lvl="0" marL="457200" rtl="0" algn="l">
              <a:spcBef>
                <a:spcPts val="0"/>
              </a:spcBef>
              <a:spcAft>
                <a:spcPts val="0"/>
              </a:spcAft>
              <a:buClr>
                <a:schemeClr val="dk1"/>
              </a:buClr>
              <a:buSzPts val="2100"/>
              <a:buFont typeface="Inter"/>
              <a:buChar char="●"/>
            </a:pPr>
            <a:r>
              <a:rPr b="1" lang="en" sz="2100">
                <a:solidFill>
                  <a:schemeClr val="dk1"/>
                </a:solidFill>
                <a:latin typeface="Inter"/>
                <a:ea typeface="Inter"/>
                <a:cs typeface="Inter"/>
                <a:sym typeface="Inter"/>
              </a:rPr>
              <a:t>Gross Domestic Product (GDP)</a:t>
            </a:r>
            <a:r>
              <a:rPr lang="en" sz="2100">
                <a:solidFill>
                  <a:schemeClr val="dk1"/>
                </a:solidFill>
                <a:latin typeface="Inter"/>
                <a:ea typeface="Inter"/>
                <a:cs typeface="Inter"/>
                <a:sym typeface="Inter"/>
              </a:rPr>
              <a:t>: total value of all the goods and services within a country’s borders</a:t>
            </a:r>
            <a:endParaRPr sz="2100">
              <a:solidFill>
                <a:schemeClr val="dk1"/>
              </a:solidFill>
              <a:latin typeface="Inter"/>
              <a:ea typeface="Inter"/>
              <a:cs typeface="Inter"/>
              <a:sym typeface="Inter"/>
            </a:endParaRPr>
          </a:p>
          <a:p>
            <a:pPr indent="-361950" lvl="1" marL="914400" rtl="0" algn="l">
              <a:spcBef>
                <a:spcPts val="0"/>
              </a:spcBef>
              <a:spcAft>
                <a:spcPts val="0"/>
              </a:spcAft>
              <a:buClr>
                <a:schemeClr val="dk1"/>
              </a:buClr>
              <a:buSzPts val="2100"/>
              <a:buFont typeface="Inter"/>
              <a:buChar char="○"/>
            </a:pPr>
            <a:r>
              <a:rPr b="1" lang="en" sz="2100">
                <a:solidFill>
                  <a:schemeClr val="dk1"/>
                </a:solidFill>
                <a:latin typeface="Inter"/>
                <a:ea typeface="Inter"/>
                <a:cs typeface="Inter"/>
                <a:sym typeface="Inter"/>
              </a:rPr>
              <a:t>GDP Per Capita</a:t>
            </a:r>
            <a:r>
              <a:rPr lang="en" sz="2100">
                <a:solidFill>
                  <a:schemeClr val="dk1"/>
                </a:solidFill>
                <a:latin typeface="Inter"/>
                <a:ea typeface="Inter"/>
                <a:cs typeface="Inter"/>
                <a:sym typeface="Inter"/>
              </a:rPr>
              <a:t>: determines an average income per individual</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Char char="●"/>
            </a:pPr>
            <a:r>
              <a:rPr b="1" lang="en" sz="2100">
                <a:solidFill>
                  <a:schemeClr val="dk1"/>
                </a:solidFill>
                <a:latin typeface="Inter"/>
                <a:ea typeface="Inter"/>
                <a:cs typeface="Inter"/>
                <a:sym typeface="Inter"/>
              </a:rPr>
              <a:t>Human Development Index (HDI)</a:t>
            </a:r>
            <a:r>
              <a:rPr lang="en" sz="2100">
                <a:solidFill>
                  <a:schemeClr val="dk1"/>
                </a:solidFill>
                <a:latin typeface="Inter"/>
                <a:ea typeface="Inter"/>
                <a:cs typeface="Inter"/>
                <a:sym typeface="Inter"/>
              </a:rPr>
              <a:t>: measures health (life expectancy at birth), education (average years of schooling), and income (gross national income per capita)</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Char char="●"/>
            </a:pPr>
            <a:r>
              <a:rPr b="1" lang="en" sz="2100">
                <a:solidFill>
                  <a:schemeClr val="dk1"/>
                </a:solidFill>
                <a:latin typeface="Inter"/>
                <a:ea typeface="Inter"/>
                <a:cs typeface="Inter"/>
                <a:sym typeface="Inter"/>
              </a:rPr>
              <a:t>Gender Development Index (GDI)</a:t>
            </a:r>
            <a:r>
              <a:rPr lang="en" sz="2100">
                <a:solidFill>
                  <a:schemeClr val="dk1"/>
                </a:solidFill>
                <a:latin typeface="Inter"/>
                <a:ea typeface="Inter"/>
                <a:cs typeface="Inter"/>
                <a:sym typeface="Inter"/>
              </a:rPr>
              <a:t>: measures any disparities between men and women by utilizing the HDI indicators</a:t>
            </a:r>
            <a:endParaRPr sz="2100">
              <a:solidFill>
                <a:schemeClr val="dk1"/>
              </a:solidFill>
              <a:latin typeface="Inter"/>
              <a:ea typeface="Inter"/>
              <a:cs typeface="Inter"/>
              <a:sym typeface="Inter"/>
            </a:endParaRPr>
          </a:p>
        </p:txBody>
      </p:sp>
      <p:sp>
        <p:nvSpPr>
          <p:cNvPr id="117" name="Google Shape;117;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8" name="Google Shape;118;p16"/>
          <p:cNvGrpSpPr/>
          <p:nvPr/>
        </p:nvGrpSpPr>
        <p:grpSpPr>
          <a:xfrm>
            <a:off x="-127008" y="4615004"/>
            <a:ext cx="9398022" cy="468724"/>
            <a:chOff x="204" y="0"/>
            <a:chExt cx="25061391" cy="1249931"/>
          </a:xfrm>
        </p:grpSpPr>
        <p:grpSp>
          <p:nvGrpSpPr>
            <p:cNvPr id="119" name="Google Shape;119;p16"/>
            <p:cNvGrpSpPr/>
            <p:nvPr/>
          </p:nvGrpSpPr>
          <p:grpSpPr>
            <a:xfrm rot="5400000">
              <a:off x="12002369" y="-11663474"/>
              <a:ext cx="1249931" cy="24576878"/>
              <a:chOff x="0" y="-38100"/>
              <a:chExt cx="246900" cy="4854692"/>
            </a:xfrm>
          </p:grpSpPr>
          <p:sp>
            <p:nvSpPr>
              <p:cNvPr id="120" name="Google Shape;120;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1" name="Google Shape;121;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2" name="Google Shape;122;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3" name="Google Shape;123;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4" name="Google Shape;124;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25" name="Google Shape;125;p16"/>
          <p:cNvGrpSpPr/>
          <p:nvPr/>
        </p:nvGrpSpPr>
        <p:grpSpPr>
          <a:xfrm>
            <a:off x="7929578" y="-49020"/>
            <a:ext cx="781313" cy="885635"/>
            <a:chOff x="0" y="-130721"/>
            <a:chExt cx="2083500" cy="2361695"/>
          </a:xfrm>
        </p:grpSpPr>
        <p:grpSp>
          <p:nvGrpSpPr>
            <p:cNvPr id="126" name="Google Shape;126;p16"/>
            <p:cNvGrpSpPr/>
            <p:nvPr/>
          </p:nvGrpSpPr>
          <p:grpSpPr>
            <a:xfrm>
              <a:off x="75599" y="-130721"/>
              <a:ext cx="1932614" cy="2361695"/>
              <a:chOff x="0" y="-47625"/>
              <a:chExt cx="704100" cy="860425"/>
            </a:xfrm>
          </p:grpSpPr>
          <p:sp>
            <p:nvSpPr>
              <p:cNvPr id="127" name="Google Shape;127;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8" name="Google Shape;128;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9" name="Google Shape;129;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30" name="Google Shape;130;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1" name="Google Shape;131;p16"/>
          <p:cNvSpPr txBox="1"/>
          <p:nvPr/>
        </p:nvSpPr>
        <p:spPr>
          <a:xfrm>
            <a:off x="1276990" y="133350"/>
            <a:ext cx="6590100" cy="1046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400">
                <a:solidFill>
                  <a:srgbClr val="231F20"/>
                </a:solidFill>
                <a:latin typeface="Halant"/>
                <a:ea typeface="Halant"/>
                <a:cs typeface="Halant"/>
                <a:sym typeface="Halant"/>
              </a:rPr>
              <a:t>MEASURING SOCIOECONOMIC DEVELOPMENT</a:t>
            </a:r>
            <a:endParaRPr sz="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7"/>
          <p:cNvSpPr txBox="1"/>
          <p:nvPr/>
        </p:nvSpPr>
        <p:spPr>
          <a:xfrm>
            <a:off x="545950" y="1557200"/>
            <a:ext cx="7932300" cy="2124300"/>
          </a:xfrm>
          <a:prstGeom prst="rect">
            <a:avLst/>
          </a:prstGeom>
          <a:noFill/>
          <a:ln>
            <a:noFill/>
          </a:ln>
        </p:spPr>
        <p:txBody>
          <a:bodyPr anchorCtr="0" anchor="t" bIns="0" lIns="0" spcFirstLastPara="1" rIns="0" wrap="square" tIns="0">
            <a:spAutoFit/>
          </a:bodyPr>
          <a:lstStyle/>
          <a:p>
            <a:pPr indent="-374650" lvl="0" marL="457200" rtl="0" algn="l">
              <a:spcBef>
                <a:spcPts val="0"/>
              </a:spcBef>
              <a:spcAft>
                <a:spcPts val="0"/>
              </a:spcAft>
              <a:buClr>
                <a:schemeClr val="dk1"/>
              </a:buClr>
              <a:buSzPts val="2300"/>
              <a:buFont typeface="Inter"/>
              <a:buChar char="●"/>
            </a:pPr>
            <a:r>
              <a:rPr lang="en" sz="2300">
                <a:solidFill>
                  <a:schemeClr val="dk1"/>
                </a:solidFill>
                <a:latin typeface="Inter"/>
                <a:ea typeface="Inter"/>
                <a:cs typeface="Inter"/>
                <a:sym typeface="Inter"/>
              </a:rPr>
              <a:t>Adopted by the UN in 2015:</a:t>
            </a:r>
            <a:endParaRPr sz="2300">
              <a:solidFill>
                <a:schemeClr val="dk1"/>
              </a:solidFill>
              <a:latin typeface="Inter"/>
              <a:ea typeface="Inter"/>
              <a:cs typeface="Inter"/>
              <a:sym typeface="Inter"/>
            </a:endParaRPr>
          </a:p>
          <a:p>
            <a:pPr indent="-374650" lvl="1" marL="914400" rtl="0" algn="l">
              <a:spcBef>
                <a:spcPts val="0"/>
              </a:spcBef>
              <a:spcAft>
                <a:spcPts val="0"/>
              </a:spcAft>
              <a:buClr>
                <a:schemeClr val="dk1"/>
              </a:buClr>
              <a:buSzPts val="2300"/>
              <a:buFont typeface="Inter"/>
              <a:buChar char="○"/>
            </a:pPr>
            <a:r>
              <a:rPr i="1" lang="en" sz="2300">
                <a:solidFill>
                  <a:schemeClr val="dk1"/>
                </a:solidFill>
                <a:latin typeface="Inter"/>
                <a:ea typeface="Inter"/>
                <a:cs typeface="Inter"/>
                <a:sym typeface="Inter"/>
              </a:rPr>
              <a:t>“Universal call to end </a:t>
            </a:r>
            <a:r>
              <a:rPr i="1" lang="en" sz="2300">
                <a:solidFill>
                  <a:schemeClr val="dk1"/>
                </a:solidFill>
                <a:latin typeface="Inter"/>
                <a:ea typeface="Inter"/>
                <a:cs typeface="Inter"/>
                <a:sym typeface="Inter"/>
              </a:rPr>
              <a:t>poverty</a:t>
            </a:r>
            <a:r>
              <a:rPr i="1" lang="en" sz="2300">
                <a:solidFill>
                  <a:schemeClr val="dk1"/>
                </a:solidFill>
                <a:latin typeface="Inter"/>
                <a:ea typeface="Inter"/>
                <a:cs typeface="Inter"/>
                <a:sym typeface="Inter"/>
              </a:rPr>
              <a:t>, protect the planet, and ensure that by 2030 all people enjoy peace and prosperity” (UN’s website)</a:t>
            </a:r>
            <a:endParaRPr i="1"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 sz="2300">
                <a:solidFill>
                  <a:schemeClr val="dk1"/>
                </a:solidFill>
                <a:latin typeface="Inter"/>
                <a:ea typeface="Inter"/>
                <a:cs typeface="Inter"/>
                <a:sym typeface="Inter"/>
              </a:rPr>
              <a:t>Goals seek to promote social, economic, and environmental progress globally</a:t>
            </a:r>
            <a:endParaRPr sz="2300">
              <a:solidFill>
                <a:schemeClr val="dk1"/>
              </a:solidFill>
              <a:latin typeface="Inter"/>
              <a:ea typeface="Inter"/>
              <a:cs typeface="Inter"/>
              <a:sym typeface="Inter"/>
            </a:endParaRPr>
          </a:p>
        </p:txBody>
      </p:sp>
      <p:sp>
        <p:nvSpPr>
          <p:cNvPr id="137" name="Google Shape;137;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8" name="Google Shape;138;p17"/>
          <p:cNvGrpSpPr/>
          <p:nvPr/>
        </p:nvGrpSpPr>
        <p:grpSpPr>
          <a:xfrm>
            <a:off x="-127008" y="4615004"/>
            <a:ext cx="9398022" cy="468724"/>
            <a:chOff x="204" y="0"/>
            <a:chExt cx="25061391" cy="1249931"/>
          </a:xfrm>
        </p:grpSpPr>
        <p:grpSp>
          <p:nvGrpSpPr>
            <p:cNvPr id="139" name="Google Shape;139;p17"/>
            <p:cNvGrpSpPr/>
            <p:nvPr/>
          </p:nvGrpSpPr>
          <p:grpSpPr>
            <a:xfrm rot="5400000">
              <a:off x="12002369" y="-11663474"/>
              <a:ext cx="1249931" cy="24576878"/>
              <a:chOff x="0" y="-38100"/>
              <a:chExt cx="246900" cy="4854692"/>
            </a:xfrm>
          </p:grpSpPr>
          <p:sp>
            <p:nvSpPr>
              <p:cNvPr id="140" name="Google Shape;140;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1" name="Google Shape;141;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3" name="Google Shape;143;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4" name="Google Shape;144;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45" name="Google Shape;145;p17"/>
          <p:cNvGrpSpPr/>
          <p:nvPr/>
        </p:nvGrpSpPr>
        <p:grpSpPr>
          <a:xfrm>
            <a:off x="7929578" y="-49020"/>
            <a:ext cx="781313" cy="885635"/>
            <a:chOff x="0" y="-130721"/>
            <a:chExt cx="2083500" cy="2361695"/>
          </a:xfrm>
        </p:grpSpPr>
        <p:grpSp>
          <p:nvGrpSpPr>
            <p:cNvPr id="146" name="Google Shape;146;p17"/>
            <p:cNvGrpSpPr/>
            <p:nvPr/>
          </p:nvGrpSpPr>
          <p:grpSpPr>
            <a:xfrm>
              <a:off x="75599" y="-130721"/>
              <a:ext cx="1932614" cy="2361695"/>
              <a:chOff x="0" y="-47625"/>
              <a:chExt cx="704100" cy="860425"/>
            </a:xfrm>
          </p:grpSpPr>
          <p:sp>
            <p:nvSpPr>
              <p:cNvPr id="147" name="Google Shape;147;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8" name="Google Shape;148;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9" name="Google Shape;149;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50" name="Google Shape;150;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1" name="Google Shape;151;p17"/>
          <p:cNvSpPr txBox="1"/>
          <p:nvPr/>
        </p:nvSpPr>
        <p:spPr>
          <a:xfrm>
            <a:off x="1276990" y="209550"/>
            <a:ext cx="6590100" cy="1108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600">
                <a:solidFill>
                  <a:srgbClr val="231F20"/>
                </a:solidFill>
                <a:latin typeface="Halant"/>
                <a:ea typeface="Halant"/>
                <a:cs typeface="Halant"/>
                <a:sym typeface="Halant"/>
              </a:rPr>
              <a:t>UN SUSTAINABLE DEVELOPMENT GOALS (SDGS)</a:t>
            </a:r>
            <a:endParaRPr sz="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8"/>
          <p:cNvSpPr txBox="1"/>
          <p:nvPr/>
        </p:nvSpPr>
        <p:spPr>
          <a:xfrm>
            <a:off x="545950" y="927000"/>
            <a:ext cx="3976200" cy="3555600"/>
          </a:xfrm>
          <a:prstGeom prst="rect">
            <a:avLst/>
          </a:prstGeom>
          <a:noFill/>
          <a:ln>
            <a:noFill/>
          </a:ln>
        </p:spPr>
        <p:txBody>
          <a:bodyPr anchorCtr="0" anchor="t" bIns="0" lIns="0" spcFirstLastPara="1" rIns="0" wrap="square" tIns="0">
            <a:spAutoFit/>
          </a:bodyPr>
          <a:lstStyle/>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No Poverty</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Zero Hunger</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Good Health &amp; Well-Being</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Quality Education</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Gender Equality</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Clean Water &amp; Sanitation</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Affordable &amp; Clean Energy</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Decent Work &amp; Economic Growth</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a:pPr>
            <a:r>
              <a:rPr lang="en" sz="2100">
                <a:solidFill>
                  <a:schemeClr val="dk1"/>
                </a:solidFill>
                <a:latin typeface="Inter"/>
                <a:ea typeface="Inter"/>
                <a:cs typeface="Inter"/>
                <a:sym typeface="Inter"/>
              </a:rPr>
              <a:t>Industry, Innovation, &amp; Infrastructure</a:t>
            </a:r>
            <a:endParaRPr sz="2100">
              <a:solidFill>
                <a:schemeClr val="dk1"/>
              </a:solidFill>
              <a:latin typeface="Inter"/>
              <a:ea typeface="Inter"/>
              <a:cs typeface="Inter"/>
              <a:sym typeface="Inter"/>
            </a:endParaRPr>
          </a:p>
        </p:txBody>
      </p:sp>
      <p:sp>
        <p:nvSpPr>
          <p:cNvPr id="157" name="Google Shape;157;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8" name="Google Shape;158;p18"/>
          <p:cNvGrpSpPr/>
          <p:nvPr/>
        </p:nvGrpSpPr>
        <p:grpSpPr>
          <a:xfrm>
            <a:off x="-127008" y="4615004"/>
            <a:ext cx="9398022" cy="468724"/>
            <a:chOff x="204" y="0"/>
            <a:chExt cx="25061391" cy="1249931"/>
          </a:xfrm>
        </p:grpSpPr>
        <p:grpSp>
          <p:nvGrpSpPr>
            <p:cNvPr id="159" name="Google Shape;159;p18"/>
            <p:cNvGrpSpPr/>
            <p:nvPr/>
          </p:nvGrpSpPr>
          <p:grpSpPr>
            <a:xfrm rot="5400000">
              <a:off x="12002369" y="-11663474"/>
              <a:ext cx="1249931" cy="24576878"/>
              <a:chOff x="0" y="-38100"/>
              <a:chExt cx="246900" cy="4854692"/>
            </a:xfrm>
          </p:grpSpPr>
          <p:sp>
            <p:nvSpPr>
              <p:cNvPr id="160" name="Google Shape;160;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1" name="Google Shape;161;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2" name="Google Shape;162;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3" name="Google Shape;163;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4" name="Google Shape;164;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65" name="Google Shape;165;p18"/>
          <p:cNvGrpSpPr/>
          <p:nvPr/>
        </p:nvGrpSpPr>
        <p:grpSpPr>
          <a:xfrm>
            <a:off x="7929578" y="-49020"/>
            <a:ext cx="781313" cy="885635"/>
            <a:chOff x="0" y="-130721"/>
            <a:chExt cx="2083500" cy="2361695"/>
          </a:xfrm>
        </p:grpSpPr>
        <p:grpSp>
          <p:nvGrpSpPr>
            <p:cNvPr id="166" name="Google Shape;166;p18"/>
            <p:cNvGrpSpPr/>
            <p:nvPr/>
          </p:nvGrpSpPr>
          <p:grpSpPr>
            <a:xfrm>
              <a:off x="75599" y="-130721"/>
              <a:ext cx="1932614" cy="2361695"/>
              <a:chOff x="0" y="-47625"/>
              <a:chExt cx="704100" cy="860425"/>
            </a:xfrm>
          </p:grpSpPr>
          <p:sp>
            <p:nvSpPr>
              <p:cNvPr id="167" name="Google Shape;167;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8" name="Google Shape;168;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9" name="Google Shape;169;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70" name="Google Shape;170;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1" name="Google Shape;171;p18"/>
          <p:cNvSpPr txBox="1"/>
          <p:nvPr/>
        </p:nvSpPr>
        <p:spPr>
          <a:xfrm>
            <a:off x="1276990" y="209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UN SDGS </a:t>
            </a:r>
            <a:endParaRPr sz="700"/>
          </a:p>
        </p:txBody>
      </p:sp>
      <p:sp>
        <p:nvSpPr>
          <p:cNvPr id="172" name="Google Shape;172;p18"/>
          <p:cNvSpPr txBox="1"/>
          <p:nvPr/>
        </p:nvSpPr>
        <p:spPr>
          <a:xfrm>
            <a:off x="4734700" y="927000"/>
            <a:ext cx="3976200" cy="3555600"/>
          </a:xfrm>
          <a:prstGeom prst="rect">
            <a:avLst/>
          </a:prstGeom>
          <a:noFill/>
          <a:ln>
            <a:noFill/>
          </a:ln>
        </p:spPr>
        <p:txBody>
          <a:bodyPr anchorCtr="0" anchor="t" bIns="0" lIns="0" spcFirstLastPara="1" rIns="0" wrap="square" tIns="0">
            <a:spAutoFit/>
          </a:bodyPr>
          <a:lstStyle/>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Reduced Inequalities</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Sustainable Cities &amp; Communities</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Responsible Consumption &amp; Production</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Climate Action</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Life Below Water</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Life on Land</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Peace, Justice &amp; Strong Institutions</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AutoNum type="arabicPeriod" startAt="10"/>
            </a:pPr>
            <a:r>
              <a:rPr lang="en" sz="2100">
                <a:solidFill>
                  <a:schemeClr val="dk1"/>
                </a:solidFill>
                <a:latin typeface="Inter"/>
                <a:ea typeface="Inter"/>
                <a:cs typeface="Inter"/>
                <a:sym typeface="Inter"/>
              </a:rPr>
              <a:t>Partnerships for Goals</a:t>
            </a:r>
            <a:endParaRPr sz="2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9"/>
          <p:cNvSpPr txBox="1"/>
          <p:nvPr/>
        </p:nvSpPr>
        <p:spPr>
          <a:xfrm>
            <a:off x="545950" y="1155600"/>
            <a:ext cx="7672800" cy="3232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2100">
                <a:solidFill>
                  <a:schemeClr val="dk1"/>
                </a:solidFill>
                <a:latin typeface="Inter"/>
                <a:ea typeface="Inter"/>
                <a:cs typeface="Inter"/>
                <a:sym typeface="Inter"/>
              </a:rPr>
              <a:t>Take the Gapminder Quiz about misconceptions related to the UN SDGs. Keep track of your score in your guided notes and answer the questions on the graphic organizer. (Use the link on the student worksheet)</a:t>
            </a:r>
            <a:endParaRPr sz="2100">
              <a:solidFill>
                <a:schemeClr val="dk1"/>
              </a:solidFill>
              <a:latin typeface="Inter"/>
              <a:ea typeface="Inter"/>
              <a:cs typeface="Inter"/>
              <a:sym typeface="Inter"/>
            </a:endParaRPr>
          </a:p>
          <a:p>
            <a:pPr indent="0" lvl="0" marL="0" rtl="0" algn="l">
              <a:spcBef>
                <a:spcPts val="0"/>
              </a:spcBef>
              <a:spcAft>
                <a:spcPts val="0"/>
              </a:spcAft>
              <a:buNone/>
            </a:pPr>
            <a:r>
              <a:t/>
            </a:r>
            <a:endParaRPr sz="2100">
              <a:solidFill>
                <a:schemeClr val="dk1"/>
              </a:solidFill>
              <a:latin typeface="Inter"/>
              <a:ea typeface="Inter"/>
              <a:cs typeface="Inter"/>
              <a:sym typeface="Inter"/>
            </a:endParaRPr>
          </a:p>
          <a:p>
            <a:pPr indent="0" lvl="0" marL="0" rtl="0" algn="l">
              <a:spcBef>
                <a:spcPts val="0"/>
              </a:spcBef>
              <a:spcAft>
                <a:spcPts val="0"/>
              </a:spcAft>
              <a:buNone/>
            </a:pPr>
            <a:r>
              <a:rPr b="1" lang="en" sz="2100">
                <a:solidFill>
                  <a:schemeClr val="dk1"/>
                </a:solidFill>
                <a:latin typeface="Inter"/>
                <a:ea typeface="Inter"/>
                <a:cs typeface="Inter"/>
                <a:sym typeface="Inter"/>
              </a:rPr>
              <a:t>Reflection Discussion: </a:t>
            </a:r>
            <a:endParaRPr b="1"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Char char="●"/>
            </a:pPr>
            <a:r>
              <a:rPr lang="en" sz="2100">
                <a:solidFill>
                  <a:schemeClr val="dk1"/>
                </a:solidFill>
                <a:latin typeface="Inter"/>
                <a:ea typeface="Inter"/>
                <a:cs typeface="Inter"/>
                <a:sym typeface="Inter"/>
              </a:rPr>
              <a:t>How well did you do on your quiz? </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Char char="●"/>
            </a:pPr>
            <a:r>
              <a:rPr lang="en" sz="2100">
                <a:solidFill>
                  <a:schemeClr val="dk1"/>
                </a:solidFill>
                <a:latin typeface="Inter"/>
                <a:ea typeface="Inter"/>
                <a:cs typeface="Inter"/>
                <a:sym typeface="Inter"/>
              </a:rPr>
              <a:t>Did you feel like you had a lot of the same misconceptions about the SDG progress as others? </a:t>
            </a:r>
            <a:endParaRPr sz="2100">
              <a:solidFill>
                <a:schemeClr val="dk1"/>
              </a:solidFill>
              <a:latin typeface="Inter"/>
              <a:ea typeface="Inter"/>
              <a:cs typeface="Inter"/>
              <a:sym typeface="Inter"/>
            </a:endParaRPr>
          </a:p>
          <a:p>
            <a:pPr indent="-361950" lvl="0" marL="457200" rtl="0" algn="l">
              <a:spcBef>
                <a:spcPts val="0"/>
              </a:spcBef>
              <a:spcAft>
                <a:spcPts val="0"/>
              </a:spcAft>
              <a:buClr>
                <a:schemeClr val="dk1"/>
              </a:buClr>
              <a:buSzPts val="2100"/>
              <a:buFont typeface="Inter"/>
              <a:buChar char="●"/>
            </a:pPr>
            <a:r>
              <a:rPr lang="en" sz="2100">
                <a:solidFill>
                  <a:schemeClr val="dk1"/>
                </a:solidFill>
                <a:latin typeface="Inter"/>
                <a:ea typeface="Inter"/>
                <a:cs typeface="Inter"/>
                <a:sym typeface="Inter"/>
              </a:rPr>
              <a:t>What surprised you? Why?</a:t>
            </a:r>
            <a:endParaRPr sz="2100">
              <a:solidFill>
                <a:schemeClr val="dk1"/>
              </a:solidFill>
              <a:latin typeface="Inter"/>
              <a:ea typeface="Inter"/>
              <a:cs typeface="Inter"/>
              <a:sym typeface="Inter"/>
            </a:endParaRPr>
          </a:p>
        </p:txBody>
      </p:sp>
      <p:sp>
        <p:nvSpPr>
          <p:cNvPr id="178" name="Google Shape;178;p1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9" name="Google Shape;179;p19"/>
          <p:cNvGrpSpPr/>
          <p:nvPr/>
        </p:nvGrpSpPr>
        <p:grpSpPr>
          <a:xfrm>
            <a:off x="-127008" y="4615004"/>
            <a:ext cx="9398022" cy="468724"/>
            <a:chOff x="204" y="0"/>
            <a:chExt cx="25061391" cy="1249931"/>
          </a:xfrm>
        </p:grpSpPr>
        <p:grpSp>
          <p:nvGrpSpPr>
            <p:cNvPr id="180" name="Google Shape;180;p19"/>
            <p:cNvGrpSpPr/>
            <p:nvPr/>
          </p:nvGrpSpPr>
          <p:grpSpPr>
            <a:xfrm rot="5400000">
              <a:off x="12002369" y="-11663474"/>
              <a:ext cx="1249931" cy="24576878"/>
              <a:chOff x="0" y="-38100"/>
              <a:chExt cx="246900" cy="4854692"/>
            </a:xfrm>
          </p:grpSpPr>
          <p:sp>
            <p:nvSpPr>
              <p:cNvPr id="181" name="Google Shape;181;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2" name="Google Shape;182;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3" name="Google Shape;183;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4" name="Google Shape;184;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5" name="Google Shape;185;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6" name="Google Shape;186;p19"/>
          <p:cNvGrpSpPr/>
          <p:nvPr/>
        </p:nvGrpSpPr>
        <p:grpSpPr>
          <a:xfrm>
            <a:off x="7929578" y="-49020"/>
            <a:ext cx="781313" cy="885635"/>
            <a:chOff x="0" y="-130721"/>
            <a:chExt cx="2083500" cy="2361695"/>
          </a:xfrm>
        </p:grpSpPr>
        <p:grpSp>
          <p:nvGrpSpPr>
            <p:cNvPr id="187" name="Google Shape;187;p19"/>
            <p:cNvGrpSpPr/>
            <p:nvPr/>
          </p:nvGrpSpPr>
          <p:grpSpPr>
            <a:xfrm>
              <a:off x="75599" y="-130721"/>
              <a:ext cx="1932614" cy="2361695"/>
              <a:chOff x="0" y="-47625"/>
              <a:chExt cx="704100" cy="860425"/>
            </a:xfrm>
          </p:grpSpPr>
          <p:sp>
            <p:nvSpPr>
              <p:cNvPr id="188" name="Google Shape;188;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9" name="Google Shape;189;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0" name="Google Shape;190;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91" name="Google Shape;191;p1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92" name="Google Shape;192;p19"/>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GAPMINDER QUIZ</a:t>
            </a:r>
            <a:endParaRPr sz="700"/>
          </a:p>
        </p:txBody>
      </p:sp>
      <p:grpSp>
        <p:nvGrpSpPr>
          <p:cNvPr id="193" name="Google Shape;193;p19"/>
          <p:cNvGrpSpPr/>
          <p:nvPr/>
        </p:nvGrpSpPr>
        <p:grpSpPr>
          <a:xfrm>
            <a:off x="6450074" y="2307580"/>
            <a:ext cx="1618036" cy="1291814"/>
            <a:chOff x="5376825" y="1512437"/>
            <a:chExt cx="3094350" cy="2481394"/>
          </a:xfrm>
        </p:grpSpPr>
        <p:sp>
          <p:nvSpPr>
            <p:cNvPr id="194" name="Google Shape;194;p19"/>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5" name="Google Shape;195;p19"/>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6" name="Google Shape;196;p19"/>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7" name="Google Shape;197;p19"/>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8" name="Google Shape;198;p19"/>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9" name="Google Shape;199;p19"/>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0" name="Google Shape;200;p19"/>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01" name="Google Shape;201;p19"/>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02" name="Google Shape;202;p19"/>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0"/>
          <p:cNvSpPr txBox="1"/>
          <p:nvPr/>
        </p:nvSpPr>
        <p:spPr>
          <a:xfrm>
            <a:off x="545950" y="1155600"/>
            <a:ext cx="3976200" cy="3401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 sz="1700">
                <a:solidFill>
                  <a:schemeClr val="dk1"/>
                </a:solidFill>
                <a:latin typeface="Inter"/>
                <a:ea typeface="Inter"/>
                <a:cs typeface="Inter"/>
                <a:sym typeface="Inter"/>
              </a:rPr>
              <a:t>Instructions:</a:t>
            </a:r>
            <a:r>
              <a:rPr lang="en" sz="1700">
                <a:solidFill>
                  <a:schemeClr val="dk1"/>
                </a:solidFill>
                <a:latin typeface="Inter"/>
                <a:ea typeface="Inter"/>
                <a:cs typeface="Inter"/>
                <a:sym typeface="Inter"/>
              </a:rPr>
              <a:t> Meet with your group for your assigned SDG related to socioeconomic development. Complete the UN SDG Student Worksheet and the Quantitative Analysis Graphic Organizer.</a:t>
            </a:r>
            <a:endParaRPr sz="1700">
              <a:solidFill>
                <a:schemeClr val="dk1"/>
              </a:solidFill>
              <a:latin typeface="Inter"/>
              <a:ea typeface="Inter"/>
              <a:cs typeface="Inter"/>
              <a:sym typeface="Inter"/>
            </a:endParaRPr>
          </a:p>
          <a:p>
            <a:pPr indent="0" lvl="0" marL="0" rtl="0" algn="l">
              <a:spcBef>
                <a:spcPts val="0"/>
              </a:spcBef>
              <a:spcAft>
                <a:spcPts val="0"/>
              </a:spcAft>
              <a:buNone/>
            </a:pPr>
            <a:r>
              <a:rPr lang="en" sz="1700">
                <a:solidFill>
                  <a:schemeClr val="dk1"/>
                </a:solidFill>
                <a:latin typeface="Inter"/>
                <a:ea typeface="Inter"/>
                <a:cs typeface="Inter"/>
                <a:sym typeface="Inter"/>
              </a:rPr>
              <a:t>Each region </a:t>
            </a:r>
            <a:r>
              <a:rPr lang="en" sz="1700">
                <a:solidFill>
                  <a:schemeClr val="dk1"/>
                </a:solidFill>
                <a:latin typeface="Inter"/>
                <a:ea typeface="Inter"/>
                <a:cs typeface="Inter"/>
                <a:sym typeface="Inter"/>
              </a:rPr>
              <a:t>committee</a:t>
            </a:r>
            <a:r>
              <a:rPr lang="en" sz="1700">
                <a:solidFill>
                  <a:schemeClr val="dk1"/>
                </a:solidFill>
                <a:latin typeface="Inter"/>
                <a:ea typeface="Inter"/>
                <a:cs typeface="Inter"/>
                <a:sym typeface="Inter"/>
              </a:rPr>
              <a:t> should have one representative at each SDG group.</a:t>
            </a:r>
            <a:endParaRPr sz="17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lang="en" sz="1700">
                <a:solidFill>
                  <a:schemeClr val="dk1"/>
                </a:solidFill>
                <a:latin typeface="Inter"/>
                <a:ea typeface="Inter"/>
                <a:cs typeface="Inter"/>
                <a:sym typeface="Inter"/>
              </a:rPr>
              <a:t>SDG Groups: 1 (No Poverty), 2 (Zero Hunger), 4 (Quality Education), 5 (Gender Equality), and 8 (Decent Work &amp; Economic Growth)</a:t>
            </a:r>
            <a:endParaRPr sz="1700">
              <a:solidFill>
                <a:schemeClr val="dk1"/>
              </a:solidFill>
              <a:latin typeface="Inter"/>
              <a:ea typeface="Inter"/>
              <a:cs typeface="Inter"/>
              <a:sym typeface="Inter"/>
            </a:endParaRPr>
          </a:p>
        </p:txBody>
      </p:sp>
      <p:sp>
        <p:nvSpPr>
          <p:cNvPr id="208" name="Google Shape;208;p2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9" name="Google Shape;209;p20"/>
          <p:cNvGrpSpPr/>
          <p:nvPr/>
        </p:nvGrpSpPr>
        <p:grpSpPr>
          <a:xfrm>
            <a:off x="-127008" y="4615004"/>
            <a:ext cx="9398022" cy="468724"/>
            <a:chOff x="204" y="0"/>
            <a:chExt cx="25061391" cy="1249931"/>
          </a:xfrm>
        </p:grpSpPr>
        <p:grpSp>
          <p:nvGrpSpPr>
            <p:cNvPr id="210" name="Google Shape;210;p20"/>
            <p:cNvGrpSpPr/>
            <p:nvPr/>
          </p:nvGrpSpPr>
          <p:grpSpPr>
            <a:xfrm rot="5400000">
              <a:off x="12002369" y="-11663474"/>
              <a:ext cx="1249931" cy="24576878"/>
              <a:chOff x="0" y="-38100"/>
              <a:chExt cx="246900" cy="4854692"/>
            </a:xfrm>
          </p:grpSpPr>
          <p:sp>
            <p:nvSpPr>
              <p:cNvPr id="211" name="Google Shape;211;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2" name="Google Shape;212;p2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3" name="Google Shape;213;p2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14" name="Google Shape;214;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5" name="Google Shape;215;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16" name="Google Shape;216;p20"/>
          <p:cNvGrpSpPr/>
          <p:nvPr/>
        </p:nvGrpSpPr>
        <p:grpSpPr>
          <a:xfrm>
            <a:off x="7929578" y="-49020"/>
            <a:ext cx="781313" cy="885635"/>
            <a:chOff x="0" y="-130721"/>
            <a:chExt cx="2083500" cy="2361695"/>
          </a:xfrm>
        </p:grpSpPr>
        <p:grpSp>
          <p:nvGrpSpPr>
            <p:cNvPr id="217" name="Google Shape;217;p20"/>
            <p:cNvGrpSpPr/>
            <p:nvPr/>
          </p:nvGrpSpPr>
          <p:grpSpPr>
            <a:xfrm>
              <a:off x="75599" y="-130721"/>
              <a:ext cx="1932614" cy="2361695"/>
              <a:chOff x="0" y="-47625"/>
              <a:chExt cx="704100" cy="860425"/>
            </a:xfrm>
          </p:grpSpPr>
          <p:sp>
            <p:nvSpPr>
              <p:cNvPr id="218" name="Google Shape;218;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9" name="Google Shape;219;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0" name="Google Shape;220;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221" name="Google Shape;221;p2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22" name="Google Shape;222;p20"/>
          <p:cNvSpPr txBox="1"/>
          <p:nvPr/>
        </p:nvSpPr>
        <p:spPr>
          <a:xfrm>
            <a:off x="1276990" y="438150"/>
            <a:ext cx="6590100" cy="631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100">
                <a:solidFill>
                  <a:srgbClr val="231F20"/>
                </a:solidFill>
                <a:latin typeface="Halant"/>
                <a:ea typeface="Halant"/>
                <a:cs typeface="Halant"/>
                <a:sym typeface="Halant"/>
              </a:rPr>
              <a:t>SDG PROGRESS ANALYSIS</a:t>
            </a:r>
            <a:endParaRPr sz="600"/>
          </a:p>
        </p:txBody>
      </p:sp>
      <p:pic>
        <p:nvPicPr>
          <p:cNvPr id="223" name="Google Shape;223;p20" title="Student Worksheet (1).jpg"/>
          <p:cNvPicPr preferRelativeResize="0"/>
          <p:nvPr/>
        </p:nvPicPr>
        <p:blipFill>
          <a:blip r:embed="rId4">
            <a:alphaModFix/>
          </a:blip>
          <a:stretch>
            <a:fillRect/>
          </a:stretch>
        </p:blipFill>
        <p:spPr>
          <a:xfrm>
            <a:off x="6456925" y="1383950"/>
            <a:ext cx="2372200" cy="3069911"/>
          </a:xfrm>
          <a:prstGeom prst="rect">
            <a:avLst/>
          </a:prstGeom>
          <a:noFill/>
          <a:ln cap="flat" cmpd="sng" w="19050">
            <a:solidFill>
              <a:schemeClr val="dk1"/>
            </a:solidFill>
            <a:prstDash val="solid"/>
            <a:round/>
            <a:headEnd len="sm" w="sm" type="none"/>
            <a:tailEnd len="sm" w="sm" type="none"/>
          </a:ln>
        </p:spPr>
      </p:pic>
      <p:pic>
        <p:nvPicPr>
          <p:cNvPr id="224" name="Google Shape;224;p20" title="Student Worksheet.jpg"/>
          <p:cNvPicPr preferRelativeResize="0"/>
          <p:nvPr/>
        </p:nvPicPr>
        <p:blipFill>
          <a:blip r:embed="rId5">
            <a:alphaModFix/>
          </a:blip>
          <a:stretch>
            <a:fillRect/>
          </a:stretch>
        </p:blipFill>
        <p:spPr>
          <a:xfrm>
            <a:off x="4650925" y="1069349"/>
            <a:ext cx="2372200" cy="306990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1"/>
          <p:cNvSpPr txBox="1"/>
          <p:nvPr/>
        </p:nvSpPr>
        <p:spPr>
          <a:xfrm>
            <a:off x="545950" y="1155600"/>
            <a:ext cx="4542300" cy="25860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2100">
                <a:solidFill>
                  <a:schemeClr val="dk1"/>
                </a:solidFill>
                <a:latin typeface="Inter"/>
                <a:ea typeface="Inter"/>
                <a:cs typeface="Inter"/>
                <a:sym typeface="Inter"/>
              </a:rPr>
              <a:t>Each group will have a spokesperson give a brief summary of what the goal of their SDG is and the progress made.</a:t>
            </a:r>
            <a:endParaRPr sz="2100">
              <a:solidFill>
                <a:schemeClr val="dk1"/>
              </a:solidFill>
              <a:latin typeface="Inter"/>
              <a:ea typeface="Inter"/>
              <a:cs typeface="Inter"/>
              <a:sym typeface="Inter"/>
            </a:endParaRPr>
          </a:p>
          <a:p>
            <a:pPr indent="0" lvl="0" marL="0" rtl="0" algn="l">
              <a:spcBef>
                <a:spcPts val="0"/>
              </a:spcBef>
              <a:spcAft>
                <a:spcPts val="0"/>
              </a:spcAft>
              <a:buNone/>
            </a:pPr>
            <a:r>
              <a:t/>
            </a:r>
            <a:endParaRPr sz="2100">
              <a:solidFill>
                <a:schemeClr val="dk1"/>
              </a:solidFill>
              <a:latin typeface="Inter"/>
              <a:ea typeface="Inter"/>
              <a:cs typeface="Inter"/>
              <a:sym typeface="Inter"/>
            </a:endParaRPr>
          </a:p>
          <a:p>
            <a:pPr indent="0" lvl="0" marL="0" rtl="0" algn="l">
              <a:spcBef>
                <a:spcPts val="0"/>
              </a:spcBef>
              <a:spcAft>
                <a:spcPts val="0"/>
              </a:spcAft>
              <a:buNone/>
            </a:pPr>
            <a:r>
              <a:rPr b="1" lang="en" sz="2100">
                <a:solidFill>
                  <a:schemeClr val="dk1"/>
                </a:solidFill>
                <a:latin typeface="Inter"/>
                <a:ea typeface="Inter"/>
                <a:cs typeface="Inter"/>
                <a:sym typeface="Inter"/>
              </a:rPr>
              <a:t>Discussion: Which of the SDGs you looked at do you think will be the hardest to achieve? Why?</a:t>
            </a:r>
            <a:endParaRPr b="1" sz="2100">
              <a:solidFill>
                <a:schemeClr val="dk1"/>
              </a:solidFill>
              <a:latin typeface="Inter"/>
              <a:ea typeface="Inter"/>
              <a:cs typeface="Inter"/>
              <a:sym typeface="Inter"/>
            </a:endParaRPr>
          </a:p>
        </p:txBody>
      </p:sp>
      <p:sp>
        <p:nvSpPr>
          <p:cNvPr id="230" name="Google Shape;230;p21"/>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1" name="Google Shape;231;p21"/>
          <p:cNvGrpSpPr/>
          <p:nvPr/>
        </p:nvGrpSpPr>
        <p:grpSpPr>
          <a:xfrm>
            <a:off x="-127008" y="4615004"/>
            <a:ext cx="9398022" cy="468724"/>
            <a:chOff x="204" y="0"/>
            <a:chExt cx="25061391" cy="1249931"/>
          </a:xfrm>
        </p:grpSpPr>
        <p:grpSp>
          <p:nvGrpSpPr>
            <p:cNvPr id="232" name="Google Shape;232;p21"/>
            <p:cNvGrpSpPr/>
            <p:nvPr/>
          </p:nvGrpSpPr>
          <p:grpSpPr>
            <a:xfrm rot="5400000">
              <a:off x="12002369" y="-11663474"/>
              <a:ext cx="1249931" cy="24576878"/>
              <a:chOff x="0" y="-38100"/>
              <a:chExt cx="246900" cy="4854692"/>
            </a:xfrm>
          </p:grpSpPr>
          <p:sp>
            <p:nvSpPr>
              <p:cNvPr id="233" name="Google Shape;233;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4" name="Google Shape;234;p2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5" name="Google Shape;235;p2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36" name="Google Shape;236;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7" name="Google Shape;237;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38" name="Google Shape;238;p21"/>
          <p:cNvGrpSpPr/>
          <p:nvPr/>
        </p:nvGrpSpPr>
        <p:grpSpPr>
          <a:xfrm>
            <a:off x="7929578" y="-49020"/>
            <a:ext cx="781313" cy="885635"/>
            <a:chOff x="0" y="-130721"/>
            <a:chExt cx="2083500" cy="2361695"/>
          </a:xfrm>
        </p:grpSpPr>
        <p:grpSp>
          <p:nvGrpSpPr>
            <p:cNvPr id="239" name="Google Shape;239;p21"/>
            <p:cNvGrpSpPr/>
            <p:nvPr/>
          </p:nvGrpSpPr>
          <p:grpSpPr>
            <a:xfrm>
              <a:off x="75599" y="-130721"/>
              <a:ext cx="1932614" cy="2361695"/>
              <a:chOff x="0" y="-47625"/>
              <a:chExt cx="704100" cy="860425"/>
            </a:xfrm>
          </p:grpSpPr>
          <p:sp>
            <p:nvSpPr>
              <p:cNvPr id="240" name="Google Shape;240;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1" name="Google Shape;241;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2" name="Google Shape;242;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8</a:t>
              </a:r>
              <a:endParaRPr sz="700">
                <a:solidFill>
                  <a:schemeClr val="lt1"/>
                </a:solidFill>
              </a:endParaRPr>
            </a:p>
          </p:txBody>
        </p:sp>
      </p:grpSp>
      <p:sp>
        <p:nvSpPr>
          <p:cNvPr id="243" name="Google Shape;243;p21"/>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4" name="Google Shape;244;p21"/>
          <p:cNvSpPr txBox="1"/>
          <p:nvPr/>
        </p:nvSpPr>
        <p:spPr>
          <a:xfrm>
            <a:off x="1276990" y="438150"/>
            <a:ext cx="6590100" cy="585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800">
                <a:solidFill>
                  <a:srgbClr val="231F20"/>
                </a:solidFill>
                <a:latin typeface="Halant"/>
                <a:ea typeface="Halant"/>
                <a:cs typeface="Halant"/>
                <a:sym typeface="Halant"/>
              </a:rPr>
              <a:t>SDG PROGRESS DISCUSSION</a:t>
            </a:r>
            <a:endParaRPr sz="300"/>
          </a:p>
        </p:txBody>
      </p:sp>
      <p:grpSp>
        <p:nvGrpSpPr>
          <p:cNvPr id="245" name="Google Shape;245;p21"/>
          <p:cNvGrpSpPr/>
          <p:nvPr/>
        </p:nvGrpSpPr>
        <p:grpSpPr>
          <a:xfrm>
            <a:off x="5735284" y="1631548"/>
            <a:ext cx="2754281" cy="2110177"/>
            <a:chOff x="5376825" y="1512437"/>
            <a:chExt cx="3094350" cy="2481394"/>
          </a:xfrm>
        </p:grpSpPr>
        <p:sp>
          <p:nvSpPr>
            <p:cNvPr id="246" name="Google Shape;246;p21"/>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7" name="Google Shape;247;p21"/>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8" name="Google Shape;248;p21"/>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9" name="Google Shape;249;p21"/>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0" name="Google Shape;250;p21"/>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1" name="Google Shape;251;p21"/>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2" name="Google Shape;252;p21"/>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53" name="Google Shape;253;p21"/>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54" name="Google Shape;254;p21"/>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